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660" r:id="rId2"/>
    <p:sldMasterId id="2147483705" r:id="rId3"/>
    <p:sldMasterId id="2147483711" r:id="rId4"/>
    <p:sldMasterId id="2147483713" r:id="rId5"/>
    <p:sldMasterId id="2147483715" r:id="rId6"/>
    <p:sldMasterId id="2147483717" r:id="rId7"/>
    <p:sldMasterId id="2147483720" r:id="rId8"/>
  </p:sldMasterIdLst>
  <p:notesMasterIdLst>
    <p:notesMasterId r:id="rId75"/>
  </p:notesMasterIdLst>
  <p:sldIdLst>
    <p:sldId id="348" r:id="rId9"/>
    <p:sldId id="356" r:id="rId10"/>
    <p:sldId id="357" r:id="rId11"/>
    <p:sldId id="359" r:id="rId12"/>
    <p:sldId id="417" r:id="rId13"/>
    <p:sldId id="352" r:id="rId14"/>
    <p:sldId id="358" r:id="rId15"/>
    <p:sldId id="362" r:id="rId16"/>
    <p:sldId id="350" r:id="rId17"/>
    <p:sldId id="353" r:id="rId18"/>
    <p:sldId id="418" r:id="rId19"/>
    <p:sldId id="419" r:id="rId20"/>
    <p:sldId id="364" r:id="rId21"/>
    <p:sldId id="365" r:id="rId22"/>
    <p:sldId id="368" r:id="rId23"/>
    <p:sldId id="366" r:id="rId24"/>
    <p:sldId id="367" r:id="rId25"/>
    <p:sldId id="369" r:id="rId26"/>
    <p:sldId id="371" r:id="rId27"/>
    <p:sldId id="372" r:id="rId28"/>
    <p:sldId id="373" r:id="rId29"/>
    <p:sldId id="374" r:id="rId30"/>
    <p:sldId id="375" r:id="rId31"/>
    <p:sldId id="376" r:id="rId32"/>
    <p:sldId id="377" r:id="rId33"/>
    <p:sldId id="378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35" r:id="rId43"/>
    <p:sldId id="387" r:id="rId44"/>
    <p:sldId id="336" r:id="rId45"/>
    <p:sldId id="388" r:id="rId46"/>
    <p:sldId id="389" r:id="rId47"/>
    <p:sldId id="390" r:id="rId48"/>
    <p:sldId id="391" r:id="rId49"/>
    <p:sldId id="392" r:id="rId50"/>
    <p:sldId id="393" r:id="rId51"/>
    <p:sldId id="394" r:id="rId52"/>
    <p:sldId id="395" r:id="rId53"/>
    <p:sldId id="396" r:id="rId54"/>
    <p:sldId id="397" r:id="rId55"/>
    <p:sldId id="408" r:id="rId56"/>
    <p:sldId id="407" r:id="rId57"/>
    <p:sldId id="398" r:id="rId58"/>
    <p:sldId id="399" r:id="rId59"/>
    <p:sldId id="402" r:id="rId60"/>
    <p:sldId id="400" r:id="rId61"/>
    <p:sldId id="401" r:id="rId62"/>
    <p:sldId id="403" r:id="rId63"/>
    <p:sldId id="404" r:id="rId64"/>
    <p:sldId id="409" r:id="rId65"/>
    <p:sldId id="405" r:id="rId66"/>
    <p:sldId id="406" r:id="rId67"/>
    <p:sldId id="410" r:id="rId68"/>
    <p:sldId id="411" r:id="rId69"/>
    <p:sldId id="412" r:id="rId70"/>
    <p:sldId id="413" r:id="rId71"/>
    <p:sldId id="414" r:id="rId72"/>
    <p:sldId id="415" r:id="rId73"/>
    <p:sldId id="416" r:id="rId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01" autoAdjust="0"/>
    <p:restoredTop sz="85830" autoAdjust="0"/>
  </p:normalViewPr>
  <p:slideViewPr>
    <p:cSldViewPr snapToGrid="0">
      <p:cViewPr>
        <p:scale>
          <a:sx n="54" d="100"/>
          <a:sy n="54" d="100"/>
        </p:scale>
        <p:origin x="528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3.88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7.14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2007 72,'-916'0,"862"-2,-71-13,-39-2,-201 17,334-1,0-2,-41-10,-27-2,-19 10,86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9.3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0 109,'78'-3,"-2"-3,1-4,86-23,-49 11,2 6,124-2,238 17,-220 4,0-3,-1313 0,1027 2,0 1,-47 10,42-6,-43 4,-212-9,161-4,1240 2,-1075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1.16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73,'822'0,"-788"-2,0-1,64-16,-56 10,3-1,3 0,93-9,24 18,-145 1,10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2.7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7.32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3:01.08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9:26:31.41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7.94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0,'9'6,"-1"-1,0 0,1 0,0-1,0 0,1 0,12 2,-3 0,82 23,-57-18,53 21,-76-25,0-1,1-1,0 0,0-2,27 0,42 8,-29-2,91 3,62-12,-91-2,-89 0,-1-2,1-1,37-11,-47 10,77-26,-77 22,0 2,1 0,41-5,48-4,46-4,-101 20,-615 2,526 1,1 1,-43 9,-26 4,-263-11,203-7,-9 2,131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2.07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4.210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 0,'-1263'0,"1229"0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5.225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6.26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0,'-5'0,"-3"0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26.934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2005 0,'-9'1,"0"0,0 1,-1 0,1 0,0 1,-16 8,-8 1,-28 6,0-2,-2-3,-94 6,-196-11,-338-11,391 4,277-2,1-2,-1 0,1-2,-38-12,56 16,1 0,-1-1,0 0,0 0,1 0,-1 0,1 0,0-1,0 0,-4-3,-6-11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31.150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2203 0,'-15'6,"0"-1,0-1,0-1,-1 0,1-1,-26 0,19 0,-575 7,366-11,-963 2,1168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5.07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83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1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architecture</a:t>
            </a:r>
          </a:p>
          <a:p>
            <a:pPr algn="l"/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uses a client-server architecture.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client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talks to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daemon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, which does the heavy lifting of building, running, and distributing your Docker containers. The Docker client and daemon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can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run on the same system, or you can connect a Docker client to a remote Docker daemon. The Docker client and daemon communicate using a REST API, over UNIX sockets or a network interface. Another Docker client is Docker Compose, that lets you work with applications consisting of a set of containers.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88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52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/>
              <a:t>docker export &lt;container id &gt; &gt; update.tar</a:t>
            </a:r>
            <a:endParaRPr lang="en-US" dirty="0"/>
          </a:p>
          <a:p>
            <a:r>
              <a:rPr lang="en-US" baseline="0" dirty="0"/>
              <a:t>docker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load &lt; update1.tar </a:t>
            </a:r>
          </a:p>
          <a:p>
            <a:endParaRPr lang="en-US" dirty="0"/>
          </a:p>
          <a:p>
            <a:r>
              <a:rPr lang="en-US" dirty="0"/>
              <a:t>Docker file is a blueprint for building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 :  Talks about the base image </a:t>
            </a:r>
          </a:p>
          <a:p>
            <a:r>
              <a:rPr lang="en-US" dirty="0"/>
              <a:t> ENV : Optional as environment variables are defined here .</a:t>
            </a:r>
          </a:p>
          <a:p>
            <a:r>
              <a:rPr lang="en-US" dirty="0"/>
              <a:t> RUN  - Execute any Linux command .Execution will happen inside the container .</a:t>
            </a:r>
          </a:p>
          <a:p>
            <a:r>
              <a:rPr lang="en-US" dirty="0"/>
              <a:t> COPY - Source can be local, and destination is inside container</a:t>
            </a:r>
          </a:p>
          <a:p>
            <a:r>
              <a:rPr lang="en-US" dirty="0"/>
              <a:t> CMD – Always part of docker file . Execute entry point Linux command .</a:t>
            </a:r>
          </a:p>
          <a:p>
            <a:r>
              <a:rPr lang="en-US" dirty="0"/>
              <a:t>Multiple RUN commands can be there but only one CMD command 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5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68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has a built in DNS server that helps the containers to resolve each other using the container name.</a:t>
            </a:r>
          </a:p>
          <a:p>
            <a:r>
              <a:rPr lang="en-US" dirty="0"/>
              <a:t>Bridge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Host</a:t>
            </a:r>
            <a:br>
              <a:rPr lang="en-US" dirty="0"/>
            </a:br>
            <a:r>
              <a:rPr lang="en-US" dirty="0"/>
              <a:t>Built in DNS server always runs at </a:t>
            </a:r>
            <a:r>
              <a:rPr lang="en-US" dirty="0" err="1"/>
              <a:t>addr</a:t>
            </a:r>
            <a:r>
              <a:rPr lang="en-US" dirty="0"/>
              <a:t> 127.0.0.11.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26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20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nginx - -mount type=bind, source=$ (</a:t>
            </a:r>
            <a:r>
              <a:rPr lang="en-US" dirty="0" err="1"/>
              <a:t>pwd</a:t>
            </a:r>
            <a:r>
              <a:rPr lang="en-US" dirty="0"/>
              <a:t>),target=/app nginx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0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nano docker-</a:t>
            </a:r>
            <a:r>
              <a:rPr lang="en-US" dirty="0" err="1"/>
              <a:t>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 dirty="0" err="1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Earlier we saw how to deploy a stack using docker run command. You could use the docker run command if you wanted to deploy a test container of some kind. Instead of running separate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dockerrun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commands a better way to do this is to define your configuration in a docker-compose file. A docker compose file is a file in YAML format were you define the different services involved in your application such as web, database, messaging, orchestration etc.  Once the file is defined, running the docker-compose up command will bring up the stack.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45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92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8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container is next step to VM .</a:t>
            </a:r>
          </a:p>
          <a:p>
            <a:br>
              <a:rPr lang="en-US" baseline="0" dirty="0"/>
            </a:br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13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55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24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3073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Large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CD19EE-D04F-42D8-8DEE-1ED8ADCC2882}" type="datetime1">
              <a:rPr lang="fr-FR" smtClean="0"/>
              <a:t>11/03/2022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12465934" y="0"/>
            <a:ext cx="0" cy="6534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 userDrawn="1"/>
        </p:nvSpPr>
        <p:spPr>
          <a:xfrm>
            <a:off x="12526894" y="-86735"/>
            <a:ext cx="283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background,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fr-FR" smtClean="0"/>
              <a:t>11/03/2022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>
            <a:off x="12465934" y="10160"/>
            <a:ext cx="0" cy="84899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 userDrawn="1"/>
        </p:nvSpPr>
        <p:spPr>
          <a:xfrm>
            <a:off x="12526894" y="-76575"/>
            <a:ext cx="283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cover image,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  <a:p>
            <a:r>
              <a:rPr lang="en-US" sz="1200" dirty="0"/>
              <a:t>Be sure to keep the white margin.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fr-FR" smtClean="0"/>
              <a:t>12/03/2022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2FDC32-5A35-4B40-94CC-34DC4E0D5C36}" type="datetime1">
              <a:rPr lang="fr-FR" smtClean="0"/>
              <a:t>12/03/2022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fr-FR" smtClean="0"/>
              <a:t>12/03/2022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fr-FR" smtClean="0"/>
              <a:t>14/03/2022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8F547C-B674-4303-A3C8-B9F119560C6A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1E0C901E-641B-40ED-B433-F353017E0441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0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11/03/2022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67" r:id="rId2"/>
    <p:sldLayoutId id="2147483706" r:id="rId3"/>
    <p:sldLayoutId id="2147483701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7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12/03/2022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19" r:id="rId3"/>
    <p:sldLayoutId id="2147483718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7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14/03/2022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9.pn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image" Target="../media/image74.png"/><Relationship Id="rId21" Type="http://schemas.openxmlformats.org/officeDocument/2006/relationships/customXml" Target="../ink/ink10.xml"/><Relationship Id="rId7" Type="http://schemas.openxmlformats.org/officeDocument/2006/relationships/image" Target="../media/image76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image" Target="../media/image78.png"/><Relationship Id="rId24" Type="http://schemas.openxmlformats.org/officeDocument/2006/relationships/image" Target="../media/image84.png"/><Relationship Id="rId5" Type="http://schemas.openxmlformats.org/officeDocument/2006/relationships/image" Target="../media/image75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77.png"/><Relationship Id="rId14" Type="http://schemas.openxmlformats.org/officeDocument/2006/relationships/customXml" Target="../ink/ink6.xml"/><Relationship Id="rId22" Type="http://schemas.openxmlformats.org/officeDocument/2006/relationships/image" Target="../media/image83.png"/><Relationship Id="rId27" Type="http://schemas.openxmlformats.org/officeDocument/2006/relationships/customXml" Target="../ink/ink1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8790623" cy="1980200"/>
          </a:xfrm>
        </p:spPr>
        <p:txBody>
          <a:bodyPr/>
          <a:lstStyle/>
          <a:p>
            <a:r>
              <a:rPr lang="fr-FR" dirty="0"/>
              <a:t>                 Docker Fundamentals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783283" y="4203866"/>
            <a:ext cx="5608617" cy="1092034"/>
          </a:xfrm>
        </p:spPr>
        <p:txBody>
          <a:bodyPr/>
          <a:lstStyle/>
          <a:p>
            <a:endParaRPr lang="fr-FR" b="1" dirty="0"/>
          </a:p>
          <a:p>
            <a:pPr algn="r"/>
            <a:r>
              <a:rPr lang="fr-FR" sz="2000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                              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Nagaraj 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Manoharan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 | nagaraj.manoharan@soprasteria.com</a:t>
            </a:r>
          </a:p>
        </p:txBody>
      </p:sp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49E412B-FC29-4497-8BED-D94077B1F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" y="166255"/>
            <a:ext cx="11198431" cy="51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6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D8297-A204-4D38-8335-7606DDB4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3" y="106878"/>
            <a:ext cx="11226233" cy="5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0965D-4BFC-48CE-B518-CCD3D6A6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33929"/>
            <a:ext cx="11281558" cy="5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2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35D9F-2231-4FD6-9DB7-FD41C33A5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177800"/>
            <a:ext cx="112903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61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FEC4CE-6901-4E98-89EE-3A4F414F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300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40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2363DF-37F2-4432-AEC0-13AC8326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0"/>
            <a:ext cx="11252200" cy="5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45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137719-D44C-4393-A9DA-37833497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" y="304801"/>
            <a:ext cx="11126055" cy="505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DB96B-A257-436B-A8DF-934ED29A1488}"/>
              </a:ext>
            </a:extLst>
          </p:cNvPr>
          <p:cNvSpPr txBox="1"/>
          <p:nvPr/>
        </p:nvSpPr>
        <p:spPr>
          <a:xfrm>
            <a:off x="215045" y="304801"/>
            <a:ext cx="58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tx2"/>
                </a:solidFill>
              </a:rPr>
              <a:t>DOCKER SYSTEM</a:t>
            </a:r>
          </a:p>
        </p:txBody>
      </p:sp>
    </p:spTree>
    <p:extLst>
      <p:ext uri="{BB962C8B-B14F-4D97-AF65-F5344CB8AC3E}">
        <p14:creationId xmlns:p14="http://schemas.microsoft.com/office/powerpoint/2010/main" val="1236171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0"/>
            <a:ext cx="5283199" cy="540000"/>
          </a:xfrm>
        </p:spPr>
        <p:txBody>
          <a:bodyPr/>
          <a:lstStyle/>
          <a:p>
            <a:r>
              <a:rPr lang="fr-FR" dirty="0"/>
              <a:t>Docker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E3058-A590-45AC-8380-4760EF77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634999"/>
            <a:ext cx="10827959" cy="45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68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8887D5-0371-4783-85C8-733D19EF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1599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8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7921C3-62B6-4755-ABE0-72750AEB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1599"/>
            <a:ext cx="11239500" cy="51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480"/>
            <a:ext cx="12192000" cy="610560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2</a:t>
            </a:fld>
            <a:endParaRPr lang="fr-FR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6741134" y="1051757"/>
            <a:ext cx="4729506" cy="923837"/>
          </a:xfrm>
        </p:spPr>
        <p:txBody>
          <a:bodyPr/>
          <a:lstStyle/>
          <a:p>
            <a:r>
              <a:rPr lang="en-US" dirty="0"/>
              <a:t>    What is Docker ?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6741134" y="2018233"/>
            <a:ext cx="4729506" cy="612000"/>
          </a:xfrm>
        </p:spPr>
        <p:txBody>
          <a:bodyPr/>
          <a:lstStyle/>
          <a:p>
            <a:r>
              <a:rPr lang="en-US" dirty="0"/>
              <a:t>    </a:t>
            </a:r>
          </a:p>
          <a:p>
            <a:r>
              <a:rPr lang="en-US" dirty="0"/>
              <a:t>    What is Container?</a:t>
            </a:r>
          </a:p>
          <a:p>
            <a:r>
              <a:rPr lang="en-US" dirty="0"/>
              <a:t>    Why do you need it &amp; what can it do ?</a:t>
            </a:r>
            <a:br>
              <a:rPr lang="en-US" dirty="0"/>
            </a:br>
            <a:r>
              <a:rPr lang="en-US" dirty="0"/>
              <a:t>     </a:t>
            </a:r>
          </a:p>
          <a:p>
            <a:r>
              <a:rPr lang="en-US" dirty="0"/>
              <a:t>   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6741134" y="2692895"/>
            <a:ext cx="5006366" cy="652463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    </a:t>
            </a:r>
          </a:p>
          <a:p>
            <a:r>
              <a:rPr lang="en-US" sz="6000" dirty="0"/>
              <a:t>    Run Docker containers  &amp; create a docker image</a:t>
            </a:r>
          </a:p>
          <a:p>
            <a:r>
              <a:rPr lang="en-US" sz="4900" dirty="0"/>
              <a:t>    </a:t>
            </a:r>
            <a:br>
              <a:rPr lang="en-US" sz="5600" dirty="0"/>
            </a:br>
            <a:r>
              <a:rPr lang="en-US" sz="5600" dirty="0"/>
              <a:t>    Networks in docker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FR" sz="4000" dirty="0"/>
              <a:t>04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6741134" y="3207025"/>
            <a:ext cx="4729506" cy="581679"/>
          </a:xfrm>
        </p:spPr>
        <p:txBody>
          <a:bodyPr/>
          <a:lstStyle/>
          <a:p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Docker Volumes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fr-FR" sz="4000" dirty="0"/>
              <a:t>05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   Docker concepts in Depth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fr-FR" sz="4000" dirty="0"/>
              <a:t>06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   Docker compose &amp; Docker Swarm </a:t>
            </a:r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Topics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covered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Espace réservé du texte 8"/>
          <p:cNvSpPr>
            <a:spLocks noGrp="1"/>
          </p:cNvSpPr>
          <p:nvPr>
            <p:ph type="body" idx="16"/>
          </p:nvPr>
        </p:nvSpPr>
        <p:spPr>
          <a:xfrm>
            <a:off x="5880707" y="2549958"/>
            <a:ext cx="792000" cy="612000"/>
          </a:xfrm>
        </p:spPr>
        <p:txBody>
          <a:bodyPr/>
          <a:lstStyle/>
          <a:p>
            <a:r>
              <a:rPr lang="fr-FR" sz="4000" dirty="0"/>
              <a:t>03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5999A9-D2C2-427C-BEBB-4DDD8AB6ED51}"/>
              </a:ext>
            </a:extLst>
          </p:cNvPr>
          <p:cNvGrpSpPr/>
          <p:nvPr/>
        </p:nvGrpSpPr>
        <p:grpSpPr>
          <a:xfrm>
            <a:off x="5387024" y="990849"/>
            <a:ext cx="6804976" cy="4056563"/>
            <a:chOff x="5387024" y="754369"/>
            <a:chExt cx="6804976" cy="4230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155CB3-9040-4980-B562-A701549A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7024" y="773419"/>
              <a:ext cx="68049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8C02AD5-E302-42DE-A049-FE9475AD6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6072" y="754369"/>
              <a:ext cx="0" cy="42300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228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quare&#10;&#10;Description automatically generated">
            <a:extLst>
              <a:ext uri="{FF2B5EF4-FFF2-40B4-BE49-F238E27FC236}">
                <a16:creationId xmlns:a16="http://schemas.microsoft.com/office/drawing/2014/main" id="{09C42B15-D2A4-405F-B4D4-99976D2A6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1" y="165100"/>
            <a:ext cx="11074400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6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5A2002-3A4B-44C1-9E91-F5323D65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9700"/>
            <a:ext cx="11214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27A107-6388-43C0-B512-29893C0C2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02375"/>
            <a:ext cx="11150599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8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77DEA-E6CC-46FD-931E-B2089FC1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25301"/>
            <a:ext cx="11099800" cy="4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2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9ECE0-82CD-42FF-AB31-CA9E2846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80027"/>
            <a:ext cx="11176000" cy="51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0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3CFFD4-BAB2-47A2-A2D4-175DFBD10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7204"/>
            <a:ext cx="11049000" cy="50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6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5CAE52B-23AB-4E07-BECA-742FD65D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7" y="257120"/>
            <a:ext cx="11154003" cy="212735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C35353-00F6-4484-B07D-2A8C180E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7" y="2476500"/>
            <a:ext cx="11154003" cy="2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0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FEB168E-203C-481A-A83C-012A1C89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9" y="114300"/>
            <a:ext cx="1123337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61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D2A2FF-80DF-471B-83F4-143BF755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8" y="138050"/>
            <a:ext cx="1120481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84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C0A615-9471-4352-A6B0-FAB5809D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158641"/>
            <a:ext cx="11214333" cy="51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B6214B-C7F0-41BA-BC0E-BDB7747B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1472445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DF9DC7-C619-4DB1-A51C-5BBE7130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5" y="177800"/>
            <a:ext cx="1119528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83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 with medium confidence">
            <a:extLst>
              <a:ext uri="{FF2B5EF4-FFF2-40B4-BE49-F238E27FC236}">
                <a16:creationId xmlns:a16="http://schemas.microsoft.com/office/drawing/2014/main" id="{8F884E1F-F47E-460C-ACE7-F4895B17E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90" y="149106"/>
            <a:ext cx="11242909" cy="513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152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D9710F-AF6E-4378-A4BD-52897BE3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7" y="184027"/>
            <a:ext cx="11115903" cy="408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E7C9-4E31-4529-A26F-6745608E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6" y="4267201"/>
            <a:ext cx="1111590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9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0E808-8E21-43B5-8B2B-B03534A8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7000"/>
            <a:ext cx="11226800" cy="51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3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E945C-70E0-4A7A-A3FC-6875F89F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101600"/>
            <a:ext cx="11252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6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61DA4-BAFF-4C20-9F76-B24C88DB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86997"/>
            <a:ext cx="11201400" cy="51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4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1A59-F3EC-478F-9F9F-23716C1B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187"/>
            <a:ext cx="11176000" cy="50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88BE3-FDE9-4F96-A148-D7005832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1" y="152400"/>
            <a:ext cx="11188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0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10431463" cy="44567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00E51-0B98-4D98-AE88-2D5AB2D0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4572"/>
            <a:ext cx="11236742" cy="51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2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F829B-EC0E-4C91-8797-0DB76C2A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9700"/>
            <a:ext cx="1125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08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6727A-E0C2-414D-B69F-A4539B9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32347"/>
            <a:ext cx="11163300" cy="283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8F070-559B-4E2A-9E39-BEEF9F3A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966452"/>
            <a:ext cx="11163300" cy="21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13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432F2-A66C-40C9-8835-B9014E66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01600"/>
            <a:ext cx="11315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44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DEA1F-70CD-4D20-9D50-45266DD8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77801"/>
            <a:ext cx="11226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40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BF07E-202E-4D58-8434-CCBFC61F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4300"/>
            <a:ext cx="112776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05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F78AD-8781-4F6B-98AE-251C309A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7" y="127000"/>
            <a:ext cx="11302083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28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B00B-912A-4FF9-9713-A0C2A7F3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8900"/>
            <a:ext cx="11328400" cy="52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16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F8781-44A1-4645-9961-B908413E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1600"/>
            <a:ext cx="112395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8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ntainer networking">
            <a:extLst>
              <a:ext uri="{FF2B5EF4-FFF2-40B4-BE49-F238E27FC236}">
                <a16:creationId xmlns:a16="http://schemas.microsoft.com/office/drawing/2014/main" id="{FD971BB9-41DD-4664-9439-1F04396B2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04" y="83127"/>
            <a:ext cx="11245932" cy="5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133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EC952-128E-42C1-9134-BD6C05D2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" y="118753"/>
            <a:ext cx="11234057" cy="5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8FBA69-CBF9-492A-88ED-243FF237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" y="83127"/>
            <a:ext cx="11293435" cy="52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576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C83ED-EF61-4FDF-8C0C-24317FA3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899"/>
            <a:ext cx="11226799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317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EF8E7-43FB-4E84-B237-13A53DBB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7898"/>
            <a:ext cx="11303000" cy="52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3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CA4E8-6235-435E-8083-1AB94815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1214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36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nage data in Docker | Docker Documentation">
            <a:extLst>
              <a:ext uri="{FF2B5EF4-FFF2-40B4-BE49-F238E27FC236}">
                <a16:creationId xmlns:a16="http://schemas.microsoft.com/office/drawing/2014/main" id="{8D5F4BF8-01ED-4180-8E76-A47F106B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927100"/>
            <a:ext cx="11214100" cy="42799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C6EAA0-87AC-403F-9CF5-A9282019B2A8}"/>
              </a:ext>
            </a:extLst>
          </p:cNvPr>
          <p:cNvSpPr txBox="1">
            <a:spLocks/>
          </p:cNvSpPr>
          <p:nvPr/>
        </p:nvSpPr>
        <p:spPr>
          <a:xfrm>
            <a:off x="3505201" y="112488"/>
            <a:ext cx="4483100" cy="687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0" dirty="0">
                <a:solidFill>
                  <a:srgbClr val="EBEBEB"/>
                </a:solidFill>
              </a:rPr>
              <a:t>Data Persistence </a:t>
            </a:r>
          </a:p>
        </p:txBody>
      </p:sp>
    </p:spTree>
    <p:extLst>
      <p:ext uri="{BB962C8B-B14F-4D97-AF65-F5344CB8AC3E}">
        <p14:creationId xmlns:p14="http://schemas.microsoft.com/office/powerpoint/2010/main" val="271011694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1A9392BD-4896-40BF-BA05-0B35C17D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1" y="114300"/>
            <a:ext cx="11188700" cy="521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013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F541-E4ED-4BD6-9ACB-02A666E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4289"/>
            <a:ext cx="11315700" cy="5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95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0B88-F0B4-455B-B96D-978A6370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1601"/>
            <a:ext cx="11277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05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36CDD-B442-4922-B7EF-9CD2AD19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959430"/>
            <a:ext cx="11032176" cy="3301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F8441-1E48-451E-B8E2-9C5692B6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688769"/>
            <a:ext cx="11032177" cy="127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92B77-8001-4C4B-9082-FF0FCC7FA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6" y="179898"/>
            <a:ext cx="11032176" cy="5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86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38113-7E45-474A-B438-74FA61F3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27000"/>
            <a:ext cx="11226800" cy="51689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14:cNvPr>
              <p14:cNvContentPartPr/>
              <p14:nvPr/>
            </p14:nvContentPartPr>
            <p14:xfrm>
              <a:off x="5549360" y="621980"/>
              <a:ext cx="360" cy="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5720" y="51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14:cNvPr>
              <p14:cNvContentPartPr/>
              <p14:nvPr/>
            </p14:nvContentPartPr>
            <p14:xfrm>
              <a:off x="2132960" y="1053980"/>
              <a:ext cx="694800" cy="6444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8960" y="945980"/>
                <a:ext cx="8024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14:cNvPr>
              <p14:cNvContentPartPr/>
              <p14:nvPr/>
            </p14:nvContentPartPr>
            <p14:xfrm>
              <a:off x="4977680" y="583820"/>
              <a:ext cx="36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8040" y="4038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14:cNvPr>
              <p14:cNvContentPartPr/>
              <p14:nvPr/>
            </p14:nvContentPartPr>
            <p14:xfrm>
              <a:off x="2199200" y="989900"/>
              <a:ext cx="467640" cy="3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560" y="809900"/>
                <a:ext cx="6472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14:cNvPr>
              <p14:cNvContentPartPr/>
              <p14:nvPr/>
            </p14:nvContentPartPr>
            <p14:xfrm>
              <a:off x="2496560" y="1079180"/>
              <a:ext cx="5400" cy="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6560" y="899180"/>
                <a:ext cx="185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14:cNvPr>
              <p14:cNvContentPartPr/>
              <p14:nvPr/>
            </p14:nvContentPartPr>
            <p14:xfrm>
              <a:off x="2483600" y="1079180"/>
              <a:ext cx="504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3960" y="899180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14:cNvPr>
              <p14:cNvContentPartPr/>
              <p14:nvPr/>
            </p14:nvContentPartPr>
            <p14:xfrm>
              <a:off x="2147720" y="1079180"/>
              <a:ext cx="722160" cy="38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8080" y="899180"/>
                <a:ext cx="9018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14:cNvPr>
              <p14:cNvContentPartPr/>
              <p14:nvPr/>
            </p14:nvContentPartPr>
            <p14:xfrm>
              <a:off x="2623280" y="3022460"/>
              <a:ext cx="793080" cy="1332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3640" y="2842460"/>
                <a:ext cx="9727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14:cNvPr>
              <p14:cNvContentPartPr/>
              <p14:nvPr/>
            </p14:nvContentPartPr>
            <p14:xfrm>
              <a:off x="4914320" y="977660"/>
              <a:ext cx="36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4680" y="7976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14:cNvPr>
              <p14:cNvContentPartPr/>
              <p14:nvPr/>
            </p14:nvContentPartPr>
            <p14:xfrm>
              <a:off x="2185160" y="1103660"/>
              <a:ext cx="722880" cy="2628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95160" y="924020"/>
                <a:ext cx="90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14:cNvPr>
              <p14:cNvContentPartPr/>
              <p14:nvPr/>
            </p14:nvContentPartPr>
            <p14:xfrm>
              <a:off x="2171120" y="1065140"/>
              <a:ext cx="669240" cy="3960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81120" y="885140"/>
                <a:ext cx="848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14:cNvPr>
              <p14:cNvContentPartPr/>
              <p14:nvPr/>
            </p14:nvContentPartPr>
            <p14:xfrm>
              <a:off x="2742800" y="2996180"/>
              <a:ext cx="532800" cy="2664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52800" y="2816180"/>
                <a:ext cx="712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14:cNvPr>
              <p14:cNvContentPartPr/>
              <p14:nvPr/>
            </p14:nvContentPartPr>
            <p14:xfrm>
              <a:off x="3288560" y="300950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9892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14:cNvPr>
              <p14:cNvContentPartPr/>
              <p14:nvPr/>
            </p14:nvContentPartPr>
            <p14:xfrm>
              <a:off x="6121040" y="3009500"/>
              <a:ext cx="360" cy="3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14:cNvPr>
              <p14:cNvContentPartPr/>
              <p14:nvPr/>
            </p14:nvContentPartPr>
            <p14:xfrm>
              <a:off x="6121040" y="3034700"/>
              <a:ext cx="360" cy="36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54700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98586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14:cNvPr>
              <p14:cNvContentPartPr/>
              <p14:nvPr/>
            </p14:nvContentPartPr>
            <p14:xfrm>
              <a:off x="3454160" y="292022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520" y="2740220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F0E3DC3-4C3E-4DC2-8836-A4FDAFD46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67283"/>
            <a:ext cx="7581900" cy="506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46821-C24F-43CC-94A1-5B419835B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20" y="179982"/>
            <a:ext cx="3541140" cy="50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1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719554" y="787079"/>
            <a:ext cx="6179085" cy="1980000"/>
          </a:xfrm>
        </p:spPr>
        <p:txBody>
          <a:bodyPr/>
          <a:lstStyle/>
          <a:p>
            <a:r>
              <a:rPr lang="en-US" dirty="0"/>
              <a:t>Title of the presentation </a:t>
            </a:r>
            <a:br>
              <a:rPr lang="en-US" dirty="0"/>
            </a:br>
            <a:r>
              <a:rPr lang="en-US" dirty="0"/>
              <a:t>with a picture [Tahoma Bold 40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of the presentation in 1 or several lines [Tahoma regular 14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5EC3A-F952-40ED-8DDA-8CCAEB93F4C1}"/>
              </a:ext>
            </a:extLst>
          </p:cNvPr>
          <p:cNvCxnSpPr>
            <a:cxnSpLocks/>
          </p:cNvCxnSpPr>
          <p:nvPr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0218FC-3FBF-4EEB-B7BE-7E85FFB2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" y="1"/>
            <a:ext cx="11472445" cy="54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9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6D261-5B61-4313-B271-AB1FC8BB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95003"/>
            <a:ext cx="11234058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5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EBFD9-BE52-4878-8FF4-E6F6CC9E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" y="115956"/>
            <a:ext cx="11281559" cy="5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9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6EBD3-9CE7-4B5B-9FE6-3F41BF7E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18753"/>
            <a:ext cx="11257808" cy="51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74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87C5D-F670-405A-B9FB-1C23C778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8" y="95003"/>
            <a:ext cx="11281558" cy="52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98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CF264-DA1D-4886-A1CC-110B9490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" y="130630"/>
            <a:ext cx="11186556" cy="52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42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FAC02-BE28-4170-924B-6B37FB5F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" y="166256"/>
            <a:ext cx="11210307" cy="51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6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66</a:t>
            </a:fld>
            <a:endParaRPr lang="fr-FR" noProof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You.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3D521-F0A0-47D7-AC8B-5935E2C0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91151"/>
            <a:ext cx="11239500" cy="52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8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9007A-C645-4B1B-AD7A-0D7D56D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"/>
            <a:ext cx="11214100" cy="52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3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83763-5346-4D5F-82FD-890FE3782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0" y="127000"/>
            <a:ext cx="1147244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6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3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4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5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6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7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8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9295</TotalTime>
  <Words>1463</Words>
  <Application>Microsoft Office PowerPoint</Application>
  <PresentationFormat>Widescreen</PresentationFormat>
  <Paragraphs>177</Paragraphs>
  <Slides>66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66</vt:i4>
      </vt:variant>
    </vt:vector>
  </HeadingPairs>
  <TitlesOfParts>
    <vt:vector size="81" baseType="lpstr">
      <vt:lpstr>Agency FB</vt:lpstr>
      <vt:lpstr>Arial</vt:lpstr>
      <vt:lpstr>Calibri</vt:lpstr>
      <vt:lpstr>Century Gothic</vt:lpstr>
      <vt:lpstr>Open Sans</vt:lpstr>
      <vt:lpstr>Tahoma</vt:lpstr>
      <vt:lpstr>Wingdings 3</vt:lpstr>
      <vt:lpstr>Ion</vt:lpstr>
      <vt:lpstr>Sopra Steria Group</vt:lpstr>
      <vt:lpstr>Sopra Steria Group</vt:lpstr>
      <vt:lpstr>Sopra Steria Group</vt:lpstr>
      <vt:lpstr>Sopra Steria Group</vt:lpstr>
      <vt:lpstr>Sopra Steria Group</vt:lpstr>
      <vt:lpstr>Sopra Steria Group</vt:lpstr>
      <vt:lpstr>Sopra Steria Group</vt:lpstr>
      <vt:lpstr>                 Docker Fundamentals</vt:lpstr>
      <vt:lpstr>Topics to be covered</vt:lpstr>
      <vt:lpstr>Docker Overview Concepts</vt:lpstr>
      <vt:lpstr>Docker Overview Concepts</vt:lpstr>
      <vt:lpstr>PowerPoint Presentation</vt:lpstr>
      <vt:lpstr>Title of the presentation  with a picture [Tahoma Bold 40 pt]</vt:lpstr>
      <vt:lpstr>Docker Overview Concepts</vt:lpstr>
      <vt:lpstr>PowerPoint Presentation</vt:lpstr>
      <vt:lpstr>Docker Overview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MANOHARAN Nagaraj</cp:lastModifiedBy>
  <cp:revision>66</cp:revision>
  <dcterms:created xsi:type="dcterms:W3CDTF">2021-02-02T10:13:47Z</dcterms:created>
  <dcterms:modified xsi:type="dcterms:W3CDTF">2022-03-14T05:37:32Z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  <property fmtid="{D5CDD505-2E9C-101B-9397-08002B2CF9AE}" pid="9" name="MSIP_Label_f314f5b1-ef04-46e0-8957-be9652623f41_Enabled">
    <vt:lpwstr>true</vt:lpwstr>
  </property>
  <property fmtid="{D5CDD505-2E9C-101B-9397-08002B2CF9AE}" pid="10" name="MSIP_Label_f314f5b1-ef04-46e0-8957-be9652623f41_SetDate">
    <vt:lpwstr>2022-03-14T05:37:31Z</vt:lpwstr>
  </property>
  <property fmtid="{D5CDD505-2E9C-101B-9397-08002B2CF9AE}" pid="11" name="MSIP_Label_f314f5b1-ef04-46e0-8957-be9652623f41_Method">
    <vt:lpwstr>Standard</vt:lpwstr>
  </property>
  <property fmtid="{D5CDD505-2E9C-101B-9397-08002B2CF9AE}" pid="12" name="MSIP_Label_f314f5b1-ef04-46e0-8957-be9652623f41_Name">
    <vt:lpwstr>C2 - UK</vt:lpwstr>
  </property>
  <property fmtid="{D5CDD505-2E9C-101B-9397-08002B2CF9AE}" pid="13" name="MSIP_Label_f314f5b1-ef04-46e0-8957-be9652623f41_SiteId">
    <vt:lpwstr>8b87af7d-8647-4dc7-8df4-5f69a2011bb5</vt:lpwstr>
  </property>
  <property fmtid="{D5CDD505-2E9C-101B-9397-08002B2CF9AE}" pid="14" name="MSIP_Label_f314f5b1-ef04-46e0-8957-be9652623f41_ActionId">
    <vt:lpwstr>986645d1-1946-48fa-ba09-73f30985d576</vt:lpwstr>
  </property>
  <property fmtid="{D5CDD505-2E9C-101B-9397-08002B2CF9AE}" pid="15" name="MSIP_Label_f314f5b1-ef04-46e0-8957-be9652623f41_ContentBits">
    <vt:lpwstr>3</vt:lpwstr>
  </property>
</Properties>
</file>